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1268" r:id="rId3"/>
    <p:sldId id="1222" r:id="rId4"/>
    <p:sldId id="1530" r:id="rId5"/>
    <p:sldId id="1553" r:id="rId6"/>
    <p:sldId id="1533" r:id="rId7"/>
    <p:sldId id="1534" r:id="rId8"/>
    <p:sldId id="1535" r:id="rId9"/>
    <p:sldId id="1536" r:id="rId10"/>
    <p:sldId id="1539" r:id="rId11"/>
    <p:sldId id="1540" r:id="rId12"/>
    <p:sldId id="1541" r:id="rId13"/>
    <p:sldId id="1542" r:id="rId14"/>
    <p:sldId id="1543" r:id="rId15"/>
    <p:sldId id="1547" r:id="rId16"/>
    <p:sldId id="1544" r:id="rId17"/>
    <p:sldId id="1545" r:id="rId18"/>
    <p:sldId id="1551" r:id="rId19"/>
    <p:sldId id="1548" r:id="rId20"/>
    <p:sldId id="1575" r:id="rId21"/>
    <p:sldId id="1577" r:id="rId22"/>
    <p:sldId id="1550" r:id="rId23"/>
    <p:sldId id="1556" r:id="rId24"/>
    <p:sldId id="1549" r:id="rId25"/>
    <p:sldId id="1555" r:id="rId26"/>
    <p:sldId id="1557" r:id="rId27"/>
    <p:sldId id="1558" r:id="rId28"/>
    <p:sldId id="1559" r:id="rId29"/>
    <p:sldId id="1561" r:id="rId30"/>
    <p:sldId id="1562" r:id="rId31"/>
    <p:sldId id="1563" r:id="rId32"/>
    <p:sldId id="1564" r:id="rId33"/>
    <p:sldId id="1565" r:id="rId34"/>
    <p:sldId id="1566" r:id="rId35"/>
    <p:sldId id="1567" r:id="rId36"/>
    <p:sldId id="1568" r:id="rId37"/>
    <p:sldId id="1569" r:id="rId38"/>
    <p:sldId id="1572" r:id="rId39"/>
    <p:sldId id="1573" r:id="rId40"/>
    <p:sldId id="1576" r:id="rId41"/>
    <p:sldId id="1410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84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https://commons.wikimedia.org/wiki/File:IC_engine.JPG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7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25 – 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Abstraction and Encapsulation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02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programming languages provide some form of </a:t>
            </a:r>
            <a:r>
              <a:rPr lang="en-US" b="1" i="1" dirty="0"/>
              <a:t>abstraction</a:t>
            </a:r>
          </a:p>
          <a:p>
            <a:pPr lvl="1"/>
            <a:r>
              <a:rPr lang="en-US" dirty="0" smtClean="0"/>
              <a:t>Hide the details of implementation from the user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User doesn’t need to know how an </a:t>
            </a:r>
            <a:br>
              <a:rPr lang="en-US" dirty="0" smtClean="0"/>
            </a:br>
            <a:r>
              <a:rPr lang="en-US" dirty="0" smtClean="0"/>
              <a:t>engine works in order to drive a car</a:t>
            </a:r>
          </a:p>
          <a:p>
            <a:pPr lvl="1"/>
            <a:r>
              <a:rPr lang="en-US" dirty="0" smtClean="0"/>
              <a:t>Do you know </a:t>
            </a:r>
            <a:r>
              <a:rPr lang="en-US" u="sng" dirty="0" smtClean="0"/>
              <a:t>how</a:t>
            </a:r>
            <a:r>
              <a:rPr lang="en-US" dirty="0" smtClean="0"/>
              <a:t> append() works?</a:t>
            </a:r>
          </a:p>
          <a:p>
            <a:pPr lvl="2"/>
            <a:r>
              <a:rPr lang="en-US" sz="2800" dirty="0" smtClean="0"/>
              <a:t>No, but you can still use it!</a:t>
            </a:r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774" y="3734070"/>
            <a:ext cx="2611225" cy="261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8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Encapsulation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Encapsulation </a:t>
            </a:r>
            <a:r>
              <a:rPr lang="en-US" dirty="0"/>
              <a:t>is a form of information </a:t>
            </a:r>
            <a:br>
              <a:rPr lang="en-US" dirty="0"/>
            </a:br>
            <a:r>
              <a:rPr lang="en-US" dirty="0"/>
              <a:t>hiding and abstraction</a:t>
            </a:r>
          </a:p>
          <a:p>
            <a:pPr lvl="1"/>
            <a:r>
              <a:rPr lang="en-US" dirty="0"/>
              <a:t>Data and functions that act on that data are located in the same place (inside a class)</a:t>
            </a:r>
          </a:p>
          <a:p>
            <a:pPr lvl="3"/>
            <a:endParaRPr lang="en-US" dirty="0" smtClean="0"/>
          </a:p>
          <a:p>
            <a:r>
              <a:rPr lang="en-US" dirty="0"/>
              <a:t>Class methods are called </a:t>
            </a:r>
            <a:r>
              <a:rPr lang="en-US" b="1" i="1" dirty="0"/>
              <a:t>on</a:t>
            </a:r>
            <a:r>
              <a:rPr lang="en-US" dirty="0"/>
              <a:t> a class object</a:t>
            </a:r>
          </a:p>
          <a:p>
            <a:pPr lvl="1"/>
            <a:r>
              <a:rPr lang="en-US" dirty="0"/>
              <a:t>They know everything about that object </a:t>
            </a:r>
            <a:r>
              <a:rPr lang="en-US" dirty="0" smtClean="0"/>
              <a:t>already</a:t>
            </a:r>
            <a:endParaRPr lang="en-US" dirty="0"/>
          </a:p>
          <a:p>
            <a:r>
              <a:rPr lang="en-US" dirty="0"/>
              <a:t>Remember, classes contain code </a:t>
            </a:r>
            <a:r>
              <a:rPr lang="en-US" u="sng" dirty="0"/>
              <a:t>and</a:t>
            </a:r>
            <a:r>
              <a:rPr lang="en-US" dirty="0"/>
              <a:t> data!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36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42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Class?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According to the dictionary:</a:t>
            </a:r>
          </a:p>
          <a:p>
            <a:pPr lvl="1"/>
            <a:r>
              <a:rPr lang="en-US" dirty="0"/>
              <a:t>A set, collection, group, or configuration containing members regarded as </a:t>
            </a:r>
            <a:r>
              <a:rPr lang="en-US" b="1" dirty="0"/>
              <a:t>having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certain </a:t>
            </a:r>
            <a:r>
              <a:rPr lang="en-US" b="1" dirty="0"/>
              <a:t>attributes or traits in common</a:t>
            </a:r>
          </a:p>
          <a:p>
            <a:pPr lvl="3"/>
            <a:endParaRPr lang="en-US" dirty="0"/>
          </a:p>
          <a:p>
            <a:r>
              <a:rPr lang="en-US" dirty="0"/>
              <a:t>According to OOP principles:</a:t>
            </a:r>
          </a:p>
          <a:p>
            <a:pPr lvl="1"/>
            <a:r>
              <a:rPr lang="en-US" dirty="0"/>
              <a:t>A group of objects with </a:t>
            </a:r>
            <a:r>
              <a:rPr lang="en-US" b="1" dirty="0"/>
              <a:t>similar properties</a:t>
            </a:r>
            <a:r>
              <a:rPr lang="en-US" dirty="0"/>
              <a:t>, </a:t>
            </a:r>
            <a:r>
              <a:rPr lang="en-US" b="1" dirty="0"/>
              <a:t>common behavior</a:t>
            </a:r>
            <a:r>
              <a:rPr lang="en-US" dirty="0"/>
              <a:t>, </a:t>
            </a:r>
            <a:r>
              <a:rPr lang="en-US" b="1" dirty="0"/>
              <a:t>common relationships </a:t>
            </a:r>
            <a:r>
              <a:rPr lang="en-US" dirty="0"/>
              <a:t>with other objects, and </a:t>
            </a:r>
            <a:r>
              <a:rPr lang="en-US" b="1" dirty="0"/>
              <a:t>common semantics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60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A </a:t>
            </a:r>
            <a:r>
              <a:rPr lang="en-US" altLang="en-US" b="1" i="1" dirty="0"/>
              <a:t>class</a:t>
            </a:r>
            <a:r>
              <a:rPr lang="en-US" altLang="en-US" i="1" dirty="0"/>
              <a:t> </a:t>
            </a:r>
            <a:r>
              <a:rPr lang="en-US" altLang="en-US" dirty="0"/>
              <a:t>is a special data type which defines how to build a certain kind of </a:t>
            </a:r>
            <a:r>
              <a:rPr lang="en-US" altLang="en-US" dirty="0" smtClean="0"/>
              <a:t>object</a:t>
            </a: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b="1" i="1" dirty="0" smtClean="0"/>
              <a:t>Instances</a:t>
            </a:r>
            <a:r>
              <a:rPr lang="en-US" altLang="en-US" i="1" dirty="0" smtClean="0"/>
              <a:t> </a:t>
            </a:r>
            <a:r>
              <a:rPr lang="en-US" altLang="en-US" dirty="0"/>
              <a:t>are objects that are created which follow the definition given inside of the </a:t>
            </a:r>
            <a:r>
              <a:rPr lang="en-US" altLang="en-US" dirty="0" smtClean="0"/>
              <a:t>class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Every instance of a class has both</a:t>
            </a:r>
            <a:br>
              <a:rPr lang="en-US" altLang="en-US" dirty="0" smtClean="0"/>
            </a:br>
            <a:r>
              <a:rPr lang="en-US" altLang="en-US" b="1" i="1" dirty="0" smtClean="0"/>
              <a:t>attributes</a:t>
            </a:r>
            <a:r>
              <a:rPr lang="en-US" altLang="en-US" dirty="0" smtClean="0"/>
              <a:t> and </a:t>
            </a:r>
            <a:r>
              <a:rPr lang="en-US" altLang="en-US" b="1" i="1" dirty="0" smtClean="0"/>
              <a:t>methods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807670" y="5290201"/>
            <a:ext cx="396161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“Method” is just another word for function, often used when talking about classes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990399" y="5188681"/>
            <a:ext cx="911539" cy="91988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02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Blueprints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Classes are “blueprints” for creating objects</a:t>
            </a:r>
          </a:p>
          <a:p>
            <a:pPr lvl="1"/>
            <a:r>
              <a:rPr lang="en-US" dirty="0"/>
              <a:t>A dog class to create dog objects</a:t>
            </a:r>
          </a:p>
          <a:p>
            <a:pPr lvl="1"/>
            <a:r>
              <a:rPr lang="en-US" dirty="0" smtClean="0"/>
              <a:t>A car class </a:t>
            </a:r>
            <a:r>
              <a:rPr lang="en-US" dirty="0"/>
              <a:t>to create </a:t>
            </a:r>
            <a:r>
              <a:rPr lang="en-US" dirty="0" err="1" smtClean="0"/>
              <a:t>carobjects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blueprint defines</a:t>
            </a:r>
          </a:p>
          <a:p>
            <a:pPr lvl="1"/>
            <a:r>
              <a:rPr lang="en-US" dirty="0"/>
              <a:t>The class’s </a:t>
            </a:r>
            <a:r>
              <a:rPr lang="en-US" dirty="0" smtClean="0"/>
              <a:t>attributes (properties)</a:t>
            </a:r>
            <a:endParaRPr lang="en-US" dirty="0"/>
          </a:p>
          <a:p>
            <a:pPr lvl="2"/>
            <a:r>
              <a:rPr lang="en-US" sz="2800" dirty="0"/>
              <a:t>As variables</a:t>
            </a:r>
          </a:p>
          <a:p>
            <a:pPr lvl="1"/>
            <a:r>
              <a:rPr lang="en-US" dirty="0"/>
              <a:t>The class’s </a:t>
            </a:r>
            <a:r>
              <a:rPr lang="en-US" dirty="0" smtClean="0"/>
              <a:t>behaviors (functions)</a:t>
            </a:r>
            <a:endParaRPr lang="en-US" dirty="0"/>
          </a:p>
          <a:p>
            <a:pPr lvl="2"/>
            <a:r>
              <a:rPr lang="en-US" sz="2800" dirty="0"/>
              <a:t>As methods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22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instance of a class is </a:t>
            </a:r>
            <a:r>
              <a:rPr lang="en-US" dirty="0" smtClean="0"/>
              <a:t>called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 </a:t>
            </a:r>
            <a:r>
              <a:rPr lang="en-US" b="1" i="1" dirty="0"/>
              <a:t>object</a:t>
            </a:r>
            <a:r>
              <a:rPr lang="en-US" dirty="0"/>
              <a:t> of that class type</a:t>
            </a:r>
          </a:p>
          <a:p>
            <a:pPr lvl="1"/>
            <a:endParaRPr lang="en-US" dirty="0"/>
          </a:p>
          <a:p>
            <a:r>
              <a:rPr lang="en-US" dirty="0"/>
              <a:t>You can create as many instances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a class as you want</a:t>
            </a:r>
          </a:p>
          <a:p>
            <a:pPr lvl="1"/>
            <a:r>
              <a:rPr lang="en-US" dirty="0"/>
              <a:t>Just like a “regular” data type, like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</a:p>
          <a:p>
            <a:pPr lvl="1"/>
            <a:r>
              <a:rPr lang="en-US" dirty="0"/>
              <a:t>There </a:t>
            </a:r>
            <a:r>
              <a:rPr lang="en-US" dirty="0" smtClean="0"/>
              <a:t>can be more </a:t>
            </a:r>
            <a:r>
              <a:rPr lang="en-US" dirty="0"/>
              <a:t>than one </a:t>
            </a:r>
            <a:r>
              <a:rPr lang="en-US" dirty="0" smtClean="0"/>
              <a:t>dog or </a:t>
            </a:r>
            <a:r>
              <a:rPr lang="en-US" smtClean="0"/>
              <a:t>one car</a:t>
            </a:r>
            <a:endParaRPr lang="en-US" dirty="0" smtClean="0"/>
          </a:p>
          <a:p>
            <a:pPr lvl="2"/>
            <a:r>
              <a:rPr lang="en-US" sz="2800" dirty="0" smtClean="0"/>
              <a:t>Multiple dog objects, multiple car objects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08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a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60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create a new class, we must define its </a:t>
            </a:r>
            <a:r>
              <a:rPr lang="en-US" b="1" i="1" dirty="0" smtClean="0"/>
              <a:t>attributes</a:t>
            </a:r>
            <a:r>
              <a:rPr lang="en-US" dirty="0" smtClean="0"/>
              <a:t> and </a:t>
            </a:r>
            <a:r>
              <a:rPr lang="en-US" b="1" i="1" dirty="0" smtClean="0"/>
              <a:t>methods</a:t>
            </a:r>
          </a:p>
          <a:p>
            <a:pPr lvl="1"/>
            <a:r>
              <a:rPr lang="en-US" dirty="0" smtClean="0"/>
              <a:t>Once we’ve done that, we can create </a:t>
            </a:r>
            <a:r>
              <a:rPr lang="en-US" b="1" i="1" dirty="0" smtClean="0"/>
              <a:t>instances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Think about it in terms of parts of speech</a:t>
            </a:r>
          </a:p>
          <a:p>
            <a:pPr lvl="1"/>
            <a:r>
              <a:rPr lang="en-US" dirty="0" smtClean="0"/>
              <a:t>Objects are nouns (“my dog”, “</a:t>
            </a:r>
            <a:r>
              <a:rPr lang="en-US" dirty="0" err="1" smtClean="0"/>
              <a:t>Arun’s</a:t>
            </a:r>
            <a:r>
              <a:rPr lang="en-US" dirty="0" smtClean="0"/>
              <a:t> car”)</a:t>
            </a:r>
          </a:p>
          <a:p>
            <a:pPr lvl="1"/>
            <a:r>
              <a:rPr lang="en-US" dirty="0" smtClean="0"/>
              <a:t>Attributes are adjectives (“big”, “brown”, “old”)</a:t>
            </a:r>
          </a:p>
          <a:p>
            <a:pPr lvl="1"/>
            <a:r>
              <a:rPr lang="en-US" dirty="0" smtClean="0"/>
              <a:t>Methods are verbs (“speak”, “reverse”, “play”)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41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“Run” time</a:t>
            </a:r>
          </a:p>
          <a:p>
            <a:pPr lvl="1"/>
            <a:r>
              <a:rPr lang="en-US" dirty="0" smtClean="0"/>
              <a:t>Run time of different algorithms</a:t>
            </a:r>
          </a:p>
          <a:p>
            <a:pPr lvl="1"/>
            <a:r>
              <a:rPr lang="en-US" dirty="0" smtClean="0"/>
              <a:t>Selection, Bubble, and Quicksort</a:t>
            </a:r>
          </a:p>
          <a:p>
            <a:pPr lvl="1"/>
            <a:r>
              <a:rPr lang="en-US" dirty="0" smtClean="0"/>
              <a:t>Linear and Binary search</a:t>
            </a:r>
          </a:p>
          <a:p>
            <a:pPr lvl="3"/>
            <a:endParaRPr lang="en-US" dirty="0"/>
          </a:p>
          <a:p>
            <a:r>
              <a:rPr lang="en-US" dirty="0" smtClean="0"/>
              <a:t>Asymptotic Analysis</a:t>
            </a:r>
          </a:p>
          <a:p>
            <a:pPr lvl="1"/>
            <a:r>
              <a:rPr lang="en-US" dirty="0"/>
              <a:t>Big O, </a:t>
            </a:r>
            <a:r>
              <a:rPr lang="el-GR" dirty="0">
                <a:latin typeface="Georgia" panose="02040502050405020303" pitchFamily="18" charset="0"/>
              </a:rPr>
              <a:t>Ω</a:t>
            </a:r>
            <a:r>
              <a:rPr lang="en-US" dirty="0"/>
              <a:t>, and </a:t>
            </a:r>
            <a:r>
              <a:rPr lang="el-GR" dirty="0">
                <a:latin typeface="Georgia" panose="02040502050405020303" pitchFamily="18" charset="0"/>
              </a:rPr>
              <a:t>θ</a:t>
            </a:r>
            <a:endParaRPr lang="en-US" dirty="0"/>
          </a:p>
          <a:p>
            <a:pPr lvl="1"/>
            <a:r>
              <a:rPr lang="en-US" dirty="0" smtClean="0"/>
              <a:t>What makes an algorithm run in “best case” time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393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Built-In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 have two important built-in functions</a:t>
            </a:r>
          </a:p>
          <a:p>
            <a:pPr lvl="1"/>
            <a:r>
              <a:rPr lang="en-US" dirty="0" smtClean="0"/>
              <a:t>Have double underscores on either side of name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Constructor for the class</a:t>
            </a:r>
          </a:p>
          <a:p>
            <a:pPr lvl="1"/>
            <a:r>
              <a:rPr lang="en-US" dirty="0" smtClean="0"/>
              <a:t>Initializes and creates attributes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Defines </a:t>
            </a:r>
            <a:r>
              <a:rPr lang="en-US" dirty="0"/>
              <a:t>how to turn an instance into a </a:t>
            </a:r>
            <a:r>
              <a:rPr lang="en-US" dirty="0" smtClean="0"/>
              <a:t>string</a:t>
            </a:r>
          </a:p>
          <a:p>
            <a:pPr lvl="1"/>
            <a:r>
              <a:rPr lang="en-US" dirty="0"/>
              <a:t>Used </a:t>
            </a:r>
            <a:r>
              <a:rPr lang="en-US" dirty="0" smtClean="0"/>
              <a:t>when we </a:t>
            </a:r>
            <a:r>
              <a:rPr lang="en-US" dirty="0"/>
              <a:t>call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/>
              <a:t>with an instance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8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Familiar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Objects like integers, lists, and Booleans also have constructors and string representations</a:t>
            </a:r>
          </a:p>
          <a:p>
            <a:pPr lvl="3"/>
            <a:endParaRPr lang="en-US" dirty="0"/>
          </a:p>
          <a:p>
            <a:r>
              <a:rPr lang="en-US" dirty="0" smtClean="0"/>
              <a:t>To create an integer, we could use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To print a list, we could use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This will print it out with square brackets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3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class </a:t>
            </a:r>
            <a:r>
              <a:rPr lang="en-US" u="sng" dirty="0" smtClean="0"/>
              <a:t>must</a:t>
            </a:r>
            <a:r>
              <a:rPr lang="en-US" dirty="0" smtClean="0"/>
              <a:t> have a </a:t>
            </a:r>
            <a:r>
              <a:rPr lang="en-US" b="1" i="1" dirty="0" smtClean="0"/>
              <a:t>constructor</a:t>
            </a:r>
          </a:p>
          <a:p>
            <a:pPr lvl="1"/>
            <a:r>
              <a:rPr lang="en-US" dirty="0" smtClean="0"/>
              <a:t>How a new object is created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 class constructor will</a:t>
            </a:r>
          </a:p>
          <a:p>
            <a:pPr lvl="1"/>
            <a:r>
              <a:rPr lang="en-US" dirty="0" smtClean="0"/>
              <a:t>Supply default values for attributes</a:t>
            </a:r>
          </a:p>
          <a:p>
            <a:pPr lvl="1"/>
            <a:r>
              <a:rPr lang="en-US" dirty="0" smtClean="0"/>
              <a:t>Initialize the object and its attributes</a:t>
            </a:r>
          </a:p>
          <a:p>
            <a:pPr lvl="3"/>
            <a:endParaRPr lang="en-US" dirty="0"/>
          </a:p>
          <a:p>
            <a:r>
              <a:rPr lang="en-US" dirty="0" smtClean="0"/>
              <a:t>Constructors are </a:t>
            </a:r>
            <a:r>
              <a:rPr lang="en-US" u="sng" dirty="0" smtClean="0"/>
              <a:t>automatically</a:t>
            </a:r>
            <a:r>
              <a:rPr lang="en-US" dirty="0" smtClean="0"/>
              <a:t> called </a:t>
            </a:r>
            <a:br>
              <a:rPr lang="en-US" dirty="0" smtClean="0"/>
            </a:br>
            <a:r>
              <a:rPr lang="en-US" dirty="0" smtClean="0"/>
              <a:t>when an object is created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82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Definition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986" y="1975186"/>
            <a:ext cx="6933414" cy="4517689"/>
          </a:xfrm>
        </p:spPr>
        <p:txBody>
          <a:bodyPr/>
          <a:lstStyle/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species, name, age):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species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.name    = name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.age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= age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\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69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Definition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986" y="1975186"/>
            <a:ext cx="6933414" cy="4517689"/>
          </a:xfrm>
        </p:spPr>
        <p:txBody>
          <a:bodyPr/>
          <a:lstStyle/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species, name, age):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species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.name    = name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.age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= age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\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2028" y="3253628"/>
            <a:ext cx="1469198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constructor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>
            <a:off x="1556506" y="2731295"/>
            <a:ext cx="422481" cy="144477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164362" y="3299795"/>
            <a:ext cx="1206653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setting attributes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5892444" y="3243745"/>
            <a:ext cx="1337915" cy="39814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469470" y="3641887"/>
            <a:ext cx="1760889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297864" y="3641887"/>
            <a:ext cx="1932496" cy="37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72334" y="5454514"/>
            <a:ext cx="1206653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method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1767746" y="4816263"/>
            <a:ext cx="730357" cy="71727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12475" y="1785968"/>
            <a:ext cx="1445456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class name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2620907" y="2148595"/>
            <a:ext cx="1074400" cy="22670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8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Definition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986" y="1975186"/>
            <a:ext cx="6933414" cy="4517689"/>
          </a:xfrm>
        </p:spPr>
        <p:txBody>
          <a:bodyPr/>
          <a:lstStyle/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species, name, age):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species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.name    = name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.age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= age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\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74396" y="5647133"/>
            <a:ext cx="48218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Notice that everything is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indented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under the “class animal:” line of code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706253" y="2677212"/>
            <a:ext cx="0" cy="305428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13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an instance of a class (a class object), use the class name, pass it the values for the attributes, and assign to a variable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67267" y="3869975"/>
            <a:ext cx="6933414" cy="225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create an animal object (species: sheep)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variable1 = animal(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"sheep"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"Dolly"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6)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create your own animal object!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variable2 = animal(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"Fido"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6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self </a:t>
            </a:r>
            <a:r>
              <a:rPr lang="en-US" dirty="0" smtClean="0"/>
              <a:t>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/>
              <a:t> variable is how we refer to the current instance of the class</a:t>
            </a:r>
          </a:p>
          <a:p>
            <a:pPr lvl="1"/>
            <a:r>
              <a:rPr lang="en-US" dirty="0"/>
              <a:t>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/>
              <a:t> refers to the object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is currently being </a:t>
            </a:r>
            <a:r>
              <a:rPr lang="en-US" dirty="0" smtClean="0"/>
              <a:t>created</a:t>
            </a:r>
            <a:endParaRPr lang="en-US" dirty="0"/>
          </a:p>
          <a:p>
            <a:pPr lvl="1"/>
            <a:r>
              <a:rPr lang="en-US" dirty="0"/>
              <a:t>In other methods,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/>
              <a:t> refers to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instance </a:t>
            </a:r>
            <a:r>
              <a:rPr lang="en-US" dirty="0"/>
              <a:t>the method was called 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8285" y="5260158"/>
            <a:ext cx="7607431" cy="82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 flipH="1">
            <a:off x="3930977" y="5598263"/>
            <a:ext cx="952108" cy="44306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6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Inheritance</a:t>
            </a:r>
            <a:r>
              <a:rPr lang="en-US" dirty="0" smtClean="0"/>
              <a:t> is when one class (the “child” class) is based upon another class (the “parent” class)</a:t>
            </a:r>
          </a:p>
          <a:p>
            <a:r>
              <a:rPr lang="en-US" dirty="0" smtClean="0"/>
              <a:t>The child class </a:t>
            </a:r>
            <a:r>
              <a:rPr lang="en-US" i="1" dirty="0" smtClean="0"/>
              <a:t>inherits</a:t>
            </a:r>
            <a:r>
              <a:rPr lang="en-US" dirty="0" smtClean="0"/>
              <a:t> most or all of its features from the parent class it is based 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is a very powerful tool available to you with Object-Oriented Programming</a:t>
            </a:r>
          </a:p>
          <a:p>
            <a:pPr lvl="3"/>
            <a:endParaRPr lang="en-US" b="1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2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40478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</a:t>
            </a:r>
            <a:r>
              <a:rPr lang="en-US" dirty="0" smtClean="0"/>
              <a:t>example: </a:t>
            </a:r>
            <a:r>
              <a:rPr lang="en-US" dirty="0"/>
              <a:t>computer science students are a specific type of </a:t>
            </a:r>
            <a:r>
              <a:rPr lang="en-US" dirty="0" smtClean="0"/>
              <a:t>student</a:t>
            </a:r>
          </a:p>
          <a:p>
            <a:r>
              <a:rPr lang="en-US" dirty="0" smtClean="0"/>
              <a:t>They share attributes </a:t>
            </a:r>
            <a:r>
              <a:rPr lang="en-US" dirty="0"/>
              <a:t>with </a:t>
            </a:r>
            <a:r>
              <a:rPr lang="en-US" dirty="0" smtClean="0"/>
              <a:t>every other student</a:t>
            </a:r>
          </a:p>
          <a:p>
            <a:r>
              <a:rPr lang="en-US" dirty="0" smtClean="0"/>
              <a:t>We </a:t>
            </a:r>
            <a:r>
              <a:rPr lang="en-US" dirty="0"/>
              <a:t>can use inheritance to use those already defined attributes and methods of students for our computer science </a:t>
            </a:r>
            <a:r>
              <a:rPr lang="en-US" dirty="0" smtClean="0"/>
              <a:t>students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6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The class that is inherited </a:t>
            </a:r>
            <a:r>
              <a:rPr lang="en-US" b="1" i="1" dirty="0" smtClean="0"/>
              <a:t>from</a:t>
            </a:r>
            <a:r>
              <a:rPr lang="en-US" dirty="0" smtClean="0"/>
              <a:t> is called the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P</a:t>
            </a:r>
            <a:r>
              <a:rPr lang="en-US" sz="3200" dirty="0" smtClean="0"/>
              <a:t>arent class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A</a:t>
            </a:r>
            <a:r>
              <a:rPr lang="en-US" sz="3200" dirty="0" smtClean="0"/>
              <a:t>ncestor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Superclass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The class that does the inheriting is called a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Child class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Descendant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Subclass</a:t>
            </a:r>
          </a:p>
          <a:p>
            <a:pPr lvl="3"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20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To create a child class, put the name of the parent class in parentheses when you initially define the class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cmscStudent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(student):</a:t>
            </a:r>
          </a:p>
          <a:p>
            <a:pPr lvl="3"/>
            <a:endParaRPr lang="en-US" dirty="0"/>
          </a:p>
          <a:p>
            <a:r>
              <a:rPr lang="en-US" dirty="0" smtClean="0"/>
              <a:t>Now the child class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cmscStudent</a:t>
            </a:r>
            <a:r>
              <a:rPr lang="en-US" dirty="0" smtClean="0"/>
              <a:t> has </a:t>
            </a:r>
            <a:br>
              <a:rPr lang="en-US" dirty="0" smtClean="0"/>
            </a:br>
            <a:r>
              <a:rPr lang="en-US" dirty="0" smtClean="0"/>
              <a:t>the properties and functions available </a:t>
            </a:r>
            <a:br>
              <a:rPr lang="en-US" dirty="0" smtClean="0"/>
            </a:br>
            <a:r>
              <a:rPr lang="en-US" dirty="0" smtClean="0"/>
              <a:t>to the parent class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72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may also say that the child class is </a:t>
            </a:r>
            <a:r>
              <a:rPr lang="en-US" b="1" i="1" dirty="0"/>
              <a:t>extending</a:t>
            </a:r>
            <a:r>
              <a:rPr lang="en-US" dirty="0"/>
              <a:t> the functionality of the parent </a:t>
            </a:r>
            <a:r>
              <a:rPr lang="en-US" dirty="0" smtClean="0"/>
              <a:t>class</a:t>
            </a:r>
          </a:p>
          <a:p>
            <a:pPr lvl="3"/>
            <a:endParaRPr lang="en-US" dirty="0"/>
          </a:p>
          <a:p>
            <a:r>
              <a:rPr lang="en-US" dirty="0" smtClean="0"/>
              <a:t>Child class inherits all of the methods and </a:t>
            </a:r>
            <a:br>
              <a:rPr lang="en-US" dirty="0" smtClean="0"/>
            </a:br>
            <a:r>
              <a:rPr lang="en-US" dirty="0" smtClean="0"/>
              <a:t>data attributes of the parent class</a:t>
            </a:r>
          </a:p>
          <a:p>
            <a:pPr lvl="1"/>
            <a:r>
              <a:rPr lang="en-US" sz="3000" dirty="0" smtClean="0"/>
              <a:t>Also has its own methods and data attributes</a:t>
            </a:r>
          </a:p>
          <a:p>
            <a:pPr lvl="1"/>
            <a:r>
              <a:rPr lang="en-US" sz="3000" dirty="0" smtClean="0"/>
              <a:t>We can even redefine parent methods!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13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Redefining and </a:t>
            </a:r>
            <a:br>
              <a:rPr lang="en-US" dirty="0" smtClean="0"/>
            </a:br>
            <a:r>
              <a:rPr lang="en-US" dirty="0" smtClean="0"/>
              <a:t>Extending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7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Redefining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Redefining</a:t>
            </a:r>
            <a:r>
              <a:rPr lang="en-US" dirty="0" smtClean="0"/>
              <a:t> a method is when a child class implements its own version of that method</a:t>
            </a:r>
          </a:p>
          <a:p>
            <a:pPr lvl="3"/>
            <a:endParaRPr lang="en-US" dirty="0"/>
          </a:p>
          <a:p>
            <a:r>
              <a:rPr lang="en-US" dirty="0" smtClean="0"/>
              <a:t>To redefine a method, include a new method definition – </a:t>
            </a:r>
            <a:r>
              <a:rPr lang="en-US" b="1" dirty="0" smtClean="0"/>
              <a:t>with the same name</a:t>
            </a:r>
            <a:r>
              <a:rPr lang="en-US" dirty="0" smtClean="0"/>
              <a:t> as the parent class’s method – in the child class</a:t>
            </a:r>
          </a:p>
          <a:p>
            <a:pPr lvl="1"/>
            <a:r>
              <a:rPr lang="en-US" sz="3200" dirty="0" smtClean="0"/>
              <a:t>Now child objects will use the new method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Redefining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Here, we have an animal class as the parent and a dog class as the child</a:t>
            </a:r>
            <a:endParaRPr lang="en-US" dirty="0"/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animal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763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rest of class definition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(animal):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"Woof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woof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bark!"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76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completely overwriting a method, we can </a:t>
            </a:r>
            <a:r>
              <a:rPr lang="en-US" dirty="0" smtClean="0"/>
              <a:t>also </a:t>
            </a:r>
            <a:r>
              <a:rPr lang="en-US" b="1" i="1" dirty="0" smtClean="0"/>
              <a:t>extend</a:t>
            </a:r>
            <a:r>
              <a:rPr lang="en-US" dirty="0" smtClean="0"/>
              <a:t> </a:t>
            </a:r>
            <a:r>
              <a:rPr lang="en-US" dirty="0" smtClean="0"/>
              <a:t>it for the child class</a:t>
            </a:r>
          </a:p>
          <a:p>
            <a:pPr lvl="3"/>
            <a:endParaRPr lang="en-US" dirty="0"/>
          </a:p>
          <a:p>
            <a:r>
              <a:rPr lang="en-US" dirty="0"/>
              <a:t>Want to execute both the </a:t>
            </a:r>
            <a:r>
              <a:rPr lang="en-US" u="sng" dirty="0"/>
              <a:t>original method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parent class and some </a:t>
            </a:r>
            <a:r>
              <a:rPr lang="en-US" u="sng" dirty="0"/>
              <a:t>new code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child class</a:t>
            </a:r>
          </a:p>
          <a:p>
            <a:pPr lvl="1"/>
            <a:r>
              <a:rPr lang="en-US" sz="3200" dirty="0"/>
              <a:t>To do this, </a:t>
            </a:r>
            <a:r>
              <a:rPr lang="en-US" sz="3200" dirty="0" smtClean="0"/>
              <a:t>we must explicitly </a:t>
            </a:r>
            <a:r>
              <a:rPr lang="en-US" sz="3200" dirty="0"/>
              <a:t>call the parent’s </a:t>
            </a:r>
            <a:r>
              <a:rPr lang="en-US" sz="3200" dirty="0" smtClean="0"/>
              <a:t>version in the child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5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7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Extending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 </a:t>
            </a:r>
            <a:r>
              <a:rPr lang="en-US" dirty="0" smtClean="0"/>
              <a:t>method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dog</a:t>
            </a:r>
          </a:p>
          <a:p>
            <a:pPr lvl="1"/>
            <a:r>
              <a:rPr lang="en-US" dirty="0" smtClean="0"/>
              <a:t>Used when we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an object</a:t>
            </a:r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67267" y="3483311"/>
            <a:ext cx="8209088" cy="23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get the result from parent __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animal.__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information about the breed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tTheir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breed is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self.breed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2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 Code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2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</a:t>
            </a:r>
            <a:r>
              <a:rPr lang="en-US" dirty="0" smtClean="0"/>
              <a:t>the principles of OOP</a:t>
            </a:r>
          </a:p>
          <a:p>
            <a:pPr lvl="1"/>
            <a:r>
              <a:rPr lang="en-US" dirty="0" smtClean="0"/>
              <a:t>(Object-Oriented Programming)</a:t>
            </a:r>
          </a:p>
          <a:p>
            <a:pPr lvl="1"/>
            <a:r>
              <a:rPr lang="en-US" dirty="0" smtClean="0"/>
              <a:t>Encapsulation</a:t>
            </a:r>
          </a:p>
          <a:p>
            <a:pPr lvl="1"/>
            <a:r>
              <a:rPr lang="en-US" dirty="0" smtClean="0"/>
              <a:t>Abstraction</a:t>
            </a:r>
          </a:p>
          <a:p>
            <a:pPr lvl="3"/>
            <a:endParaRPr lang="en-US" dirty="0"/>
          </a:p>
          <a:p>
            <a:r>
              <a:rPr lang="en-US" dirty="0" smtClean="0"/>
              <a:t>To learn about classes (in Python)</a:t>
            </a:r>
          </a:p>
          <a:p>
            <a:pPr lvl="1"/>
            <a:r>
              <a:rPr lang="en-US" dirty="0" smtClean="0"/>
              <a:t>How they work at a high level</a:t>
            </a:r>
          </a:p>
          <a:p>
            <a:pPr lvl="1"/>
            <a:r>
              <a:rPr lang="en-US" dirty="0" smtClean="0"/>
              <a:t>Cool stuff like inheritance and overriding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5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Classes?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 can simplify and streamline your code</a:t>
            </a:r>
          </a:p>
          <a:p>
            <a:pPr lvl="3"/>
            <a:endParaRPr lang="en-US" dirty="0"/>
          </a:p>
          <a:p>
            <a:r>
              <a:rPr lang="en-US" dirty="0" smtClean="0"/>
              <a:t>Imagine if Project 2 had a “snack” class</a:t>
            </a:r>
          </a:p>
          <a:p>
            <a:pPr lvl="1"/>
            <a:r>
              <a:rPr lang="en-US" dirty="0" smtClean="0"/>
              <a:t>Attributes: name, price, quantity, code</a:t>
            </a:r>
          </a:p>
          <a:p>
            <a:pPr lvl="1"/>
            <a:r>
              <a:rPr lang="en-US" dirty="0" smtClean="0"/>
              <a:t>Methods: </a:t>
            </a:r>
            <a:r>
              <a:rPr lang="en-US" dirty="0" err="1" smtClean="0"/>
              <a:t>buyOne</a:t>
            </a:r>
            <a:r>
              <a:rPr lang="en-US" dirty="0" smtClean="0"/>
              <a:t>(), </a:t>
            </a:r>
            <a:r>
              <a:rPr lang="en-US" dirty="0" err="1" smtClean="0"/>
              <a:t>writeToFile</a:t>
            </a:r>
            <a:r>
              <a:rPr lang="en-US" dirty="0" smtClean="0"/>
              <a:t>(), __</a:t>
            </a:r>
            <a:r>
              <a:rPr lang="en-US" dirty="0" err="1" smtClean="0"/>
              <a:t>init</a:t>
            </a:r>
            <a:r>
              <a:rPr lang="en-US" dirty="0" smtClean="0"/>
              <a:t>__, etc.</a:t>
            </a:r>
          </a:p>
          <a:p>
            <a:r>
              <a:rPr lang="en-US" dirty="0" smtClean="0"/>
              <a:t>Would have let us use 2D lists instead of 3D</a:t>
            </a:r>
          </a:p>
          <a:p>
            <a:pPr lvl="3"/>
            <a:endParaRPr lang="en-US" dirty="0"/>
          </a:p>
          <a:p>
            <a:r>
              <a:rPr lang="en-US" dirty="0" smtClean="0"/>
              <a:t>Side Note: do </a:t>
            </a:r>
            <a:r>
              <a:rPr lang="en-US" u="sng" dirty="0" smtClean="0"/>
              <a:t>not</a:t>
            </a:r>
            <a:r>
              <a:rPr lang="en-US" dirty="0" smtClean="0"/>
              <a:t> use classes for Project 3</a:t>
            </a:r>
          </a:p>
          <a:p>
            <a:pPr lvl="1"/>
            <a:r>
              <a:rPr lang="en-US" dirty="0" smtClean="0"/>
              <a:t>The data is simple enough that it’s not needed</a:t>
            </a:r>
          </a:p>
          <a:p>
            <a:pPr lvl="1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is </a:t>
            </a:r>
            <a:r>
              <a:rPr lang="en-US" dirty="0" smtClean="0"/>
              <a:t>when?</a:t>
            </a:r>
          </a:p>
          <a:p>
            <a:pPr lvl="1"/>
            <a:r>
              <a:rPr lang="en-US" dirty="0" smtClean="0"/>
              <a:t>Start studying now!</a:t>
            </a:r>
          </a:p>
          <a:p>
            <a:pPr lvl="1"/>
            <a:r>
              <a:rPr lang="en-US" dirty="0" smtClean="0"/>
              <a:t>Review worksheet won’t come out until Saturday</a:t>
            </a:r>
            <a:endParaRPr lang="en-US" dirty="0"/>
          </a:p>
          <a:p>
            <a:endParaRPr lang="en-US" dirty="0" smtClean="0"/>
          </a:p>
          <a:p>
            <a:r>
              <a:rPr lang="en-US" sz="3200" dirty="0" smtClean="0"/>
              <a:t>Project </a:t>
            </a:r>
            <a:r>
              <a:rPr lang="en-US" sz="3200" dirty="0" smtClean="0"/>
              <a:t>3 </a:t>
            </a:r>
            <a:r>
              <a:rPr lang="en-US" dirty="0" smtClean="0"/>
              <a:t>out now</a:t>
            </a:r>
          </a:p>
          <a:p>
            <a:pPr lvl="1"/>
            <a:r>
              <a:rPr lang="en-US" dirty="0" smtClean="0"/>
              <a:t>Project </a:t>
            </a:r>
            <a:r>
              <a:rPr lang="en-US" dirty="0" smtClean="0"/>
              <a:t>due on Friday, May 12th @ 8:59:59 PM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6765" y="1975186"/>
            <a:ext cx="66177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Friday, May 19th from 6 to 8 PM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on Today’s Topic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covering classes only at a </a:t>
            </a:r>
            <a:br>
              <a:rPr lang="en-US" dirty="0" smtClean="0"/>
            </a:br>
            <a:r>
              <a:rPr lang="en-US" u="sng" dirty="0" smtClean="0"/>
              <a:t>conceptual</a:t>
            </a:r>
            <a:r>
              <a:rPr lang="en-US" dirty="0" smtClean="0"/>
              <a:t> level in CMSC 201</a:t>
            </a:r>
          </a:p>
          <a:p>
            <a:pPr lvl="1"/>
            <a:r>
              <a:rPr lang="en-US" dirty="0" smtClean="0"/>
              <a:t>You’ll learn classes in detail in CMSC 202 (C++)</a:t>
            </a:r>
          </a:p>
          <a:p>
            <a:pPr lvl="2"/>
            <a:endParaRPr lang="en-US" dirty="0"/>
          </a:p>
          <a:p>
            <a:r>
              <a:rPr lang="en-US" dirty="0" smtClean="0"/>
              <a:t>Do not worry about the exact details of how something works or is written in code</a:t>
            </a:r>
          </a:p>
          <a:p>
            <a:pPr lvl="1"/>
            <a:r>
              <a:rPr lang="en-US" dirty="0" smtClean="0"/>
              <a:t>Python and C++ classes look very different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534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Procedural vs 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Procedural Programming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Procedural programming uses:</a:t>
            </a:r>
          </a:p>
          <a:p>
            <a:pPr lvl="1"/>
            <a:r>
              <a:rPr lang="en-US" dirty="0" smtClean="0"/>
              <a:t>Data structures (like integers, strings, lists)</a:t>
            </a:r>
          </a:p>
          <a:p>
            <a:pPr lvl="1"/>
            <a:r>
              <a:rPr lang="en-US" dirty="0" smtClean="0"/>
              <a:t>Functions (like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printVendingMachine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 procedural programming, information </a:t>
            </a:r>
            <a:br>
              <a:rPr lang="en-US" dirty="0" smtClean="0"/>
            </a:br>
            <a:r>
              <a:rPr lang="en-US" dirty="0" smtClean="0"/>
              <a:t>must be passed to the function</a:t>
            </a:r>
          </a:p>
          <a:p>
            <a:pPr lvl="1"/>
            <a:r>
              <a:rPr lang="en-US" dirty="0" smtClean="0"/>
              <a:t>Functions and data structures are </a:t>
            </a:r>
            <a:r>
              <a:rPr lang="en-US" u="sng" dirty="0" smtClean="0"/>
              <a:t>not</a:t>
            </a:r>
            <a:r>
              <a:rPr lang="en-US" dirty="0" smtClean="0"/>
              <a:t> linked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4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46" y="832186"/>
            <a:ext cx="8865909" cy="1143000"/>
          </a:xfrm>
        </p:spPr>
        <p:txBody>
          <a:bodyPr/>
          <a:lstStyle/>
          <a:p>
            <a:r>
              <a:rPr lang="en-US" dirty="0" smtClean="0"/>
              <a:t>Object-Oriented Programming (OOP)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Object-Oriented programming uses</a:t>
            </a:r>
          </a:p>
          <a:p>
            <a:pPr lvl="1"/>
            <a:r>
              <a:rPr lang="en-US" dirty="0" smtClean="0"/>
              <a:t>Classes!</a:t>
            </a:r>
          </a:p>
          <a:p>
            <a:pPr lvl="3"/>
            <a:endParaRPr lang="en-US" dirty="0"/>
          </a:p>
          <a:p>
            <a:r>
              <a:rPr lang="en-US" dirty="0" smtClean="0"/>
              <a:t>Classes combine the data and their</a:t>
            </a:r>
            <a:br>
              <a:rPr lang="en-US" dirty="0" smtClean="0"/>
            </a:br>
            <a:r>
              <a:rPr lang="en-US" dirty="0" smtClean="0"/>
              <a:t>relevant functions into one entity</a:t>
            </a:r>
          </a:p>
          <a:p>
            <a:pPr lvl="1"/>
            <a:r>
              <a:rPr lang="en-US" dirty="0" smtClean="0"/>
              <a:t>The data types we use are actually classes!</a:t>
            </a:r>
          </a:p>
          <a:p>
            <a:pPr lvl="1"/>
            <a:r>
              <a:rPr lang="en-US" dirty="0" smtClean="0"/>
              <a:t>Strings have built-in functions 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lower()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</a:t>
            </a:r>
            <a:r>
              <a:rPr lang="en-US" dirty="0" smtClean="0"/>
              <a:t>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18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Procedural vs OOP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3708400" cy="4742531"/>
          </a:xfrm>
        </p:spPr>
        <p:txBody>
          <a:bodyPr/>
          <a:lstStyle/>
          <a:p>
            <a:r>
              <a:rPr lang="en-US" dirty="0" smtClean="0"/>
              <a:t>Procedural</a:t>
            </a:r>
          </a:p>
          <a:p>
            <a:pPr marL="285750" lvl="1"/>
            <a:r>
              <a:rPr lang="en-US" dirty="0"/>
              <a:t>Calculate the area of a circle given the specified radius</a:t>
            </a:r>
          </a:p>
          <a:p>
            <a:pPr marL="285750" lvl="1"/>
            <a:r>
              <a:rPr lang="en-US" dirty="0"/>
              <a:t>Sort this class list given </a:t>
            </a:r>
            <a:r>
              <a:rPr lang="en-US" dirty="0" smtClean="0"/>
              <a:t>a list of </a:t>
            </a:r>
            <a:r>
              <a:rPr lang="en-US" dirty="0"/>
              <a:t>students</a:t>
            </a:r>
          </a:p>
          <a:p>
            <a:pPr marL="285750" lvl="1"/>
            <a:r>
              <a:rPr lang="en-US" dirty="0"/>
              <a:t>Calculate the student’s GPA given a list of courses</a:t>
            </a:r>
          </a:p>
          <a:p>
            <a:pPr lvl="1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97400" y="1975186"/>
            <a:ext cx="3911600" cy="474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Object-Oriented</a:t>
            </a:r>
            <a:endParaRPr lang="en-US" dirty="0" smtClean="0">
              <a:solidFill>
                <a:prstClr val="black"/>
              </a:solidFill>
            </a:endParaRPr>
          </a:p>
          <a:p>
            <a:pPr marL="285750" lvl="1"/>
            <a:r>
              <a:rPr lang="en-US" dirty="0">
                <a:solidFill>
                  <a:prstClr val="black"/>
                </a:solidFill>
              </a:rPr>
              <a:t>Circle, </a:t>
            </a:r>
            <a:r>
              <a:rPr lang="en-US" dirty="0" smtClean="0">
                <a:solidFill>
                  <a:prstClr val="black"/>
                </a:solidFill>
              </a:rPr>
              <a:t>you know your radius, what is </a:t>
            </a:r>
            <a:r>
              <a:rPr lang="en-US" dirty="0">
                <a:solidFill>
                  <a:prstClr val="black"/>
                </a:solidFill>
              </a:rPr>
              <a:t>your </a:t>
            </a:r>
            <a:r>
              <a:rPr lang="en-US" dirty="0" smtClean="0">
                <a:solidFill>
                  <a:prstClr val="black"/>
                </a:solidFill>
              </a:rPr>
              <a:t>area?</a:t>
            </a:r>
            <a:endParaRPr lang="en-US" dirty="0">
              <a:solidFill>
                <a:prstClr val="black"/>
              </a:solidFill>
            </a:endParaRPr>
          </a:p>
          <a:p>
            <a:pPr marL="285750" lvl="1"/>
            <a:r>
              <a:rPr lang="en-US" dirty="0">
                <a:solidFill>
                  <a:prstClr val="black"/>
                </a:solidFill>
              </a:rPr>
              <a:t>Class list, sort your </a:t>
            </a:r>
            <a:r>
              <a:rPr lang="en-US" dirty="0" smtClean="0">
                <a:solidFill>
                  <a:prstClr val="black"/>
                </a:solidFill>
              </a:rPr>
              <a:t>students</a:t>
            </a:r>
            <a:endParaRPr lang="en-US" dirty="0">
              <a:solidFill>
                <a:prstClr val="black"/>
              </a:solidFill>
            </a:endParaRPr>
          </a:p>
          <a:p>
            <a:pPr marL="285750" lvl="1"/>
            <a:r>
              <a:rPr lang="en-US" dirty="0">
                <a:solidFill>
                  <a:prstClr val="black"/>
                </a:solidFill>
              </a:rPr>
              <a:t>Transcript, </a:t>
            </a:r>
            <a:r>
              <a:rPr lang="en-US" dirty="0" smtClean="0">
                <a:solidFill>
                  <a:prstClr val="black"/>
                </a:solidFill>
              </a:rPr>
              <a:t>what is this </a:t>
            </a:r>
            <a:r>
              <a:rPr lang="en-US" dirty="0">
                <a:solidFill>
                  <a:prstClr val="black"/>
                </a:solidFill>
              </a:rPr>
              <a:t>student’s GPA?</a:t>
            </a:r>
          </a:p>
          <a:p>
            <a:pPr lvl="1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39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29564</TotalTime>
  <Words>1363</Words>
  <Application>Microsoft Office PowerPoint</Application>
  <PresentationFormat>On-screen Show (4:3)</PresentationFormat>
  <Paragraphs>312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Georgia</vt:lpstr>
      <vt:lpstr>Office Theme</vt:lpstr>
      <vt:lpstr>CMSC201  Computer Science I for Majors  Lecture 25 – Classes</vt:lpstr>
      <vt:lpstr>Last Class We Covered</vt:lpstr>
      <vt:lpstr>Any Questions from Last Time?</vt:lpstr>
      <vt:lpstr>Today’s Objectives</vt:lpstr>
      <vt:lpstr>Note on Today’s Topic</vt:lpstr>
      <vt:lpstr>Procedural vs OOP</vt:lpstr>
      <vt:lpstr>Procedural Programming</vt:lpstr>
      <vt:lpstr>Object-Oriented Programming (OOP)</vt:lpstr>
      <vt:lpstr>Procedural vs OOP</vt:lpstr>
      <vt:lpstr>Abstraction and Encapsulation</vt:lpstr>
      <vt:lpstr>Abstraction</vt:lpstr>
      <vt:lpstr>Encapsulation</vt:lpstr>
      <vt:lpstr>Classes</vt:lpstr>
      <vt:lpstr>What is a Class?</vt:lpstr>
      <vt:lpstr>Class Vocabulary</vt:lpstr>
      <vt:lpstr>Blueprints</vt:lpstr>
      <vt:lpstr>Objects</vt:lpstr>
      <vt:lpstr>Creating a Class</vt:lpstr>
      <vt:lpstr>Defining a Class</vt:lpstr>
      <vt:lpstr>Built-In Functions</vt:lpstr>
      <vt:lpstr>Familiar Objects</vt:lpstr>
      <vt:lpstr>Constructors</vt:lpstr>
      <vt:lpstr>Class Definition Example</vt:lpstr>
      <vt:lpstr>Class Definition Example</vt:lpstr>
      <vt:lpstr>Class Definition Example</vt:lpstr>
      <vt:lpstr>Class Usage Example</vt:lpstr>
      <vt:lpstr>The self Variable</vt:lpstr>
      <vt:lpstr>Inheritance</vt:lpstr>
      <vt:lpstr>Inheritance</vt:lpstr>
      <vt:lpstr>Inheritance Example</vt:lpstr>
      <vt:lpstr>Inheritance Vocabulary</vt:lpstr>
      <vt:lpstr>Inheritance Code</vt:lpstr>
      <vt:lpstr>Extending a Class</vt:lpstr>
      <vt:lpstr>Redefining and  Extending Methods</vt:lpstr>
      <vt:lpstr>Redefining Methods</vt:lpstr>
      <vt:lpstr>Redefining Example</vt:lpstr>
      <vt:lpstr>Extending Methods</vt:lpstr>
      <vt:lpstr>Extending Example</vt:lpstr>
      <vt:lpstr>Live Code Demo</vt:lpstr>
      <vt:lpstr>Why Use Classes?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407</cp:revision>
  <dcterms:created xsi:type="dcterms:W3CDTF">2014-05-05T14:25:42Z</dcterms:created>
  <dcterms:modified xsi:type="dcterms:W3CDTF">2017-05-09T02:24:20Z</dcterms:modified>
</cp:coreProperties>
</file>